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5"/>
  </p:notesMasterIdLst>
  <p:sldIdLst>
    <p:sldId id="298" r:id="rId2"/>
    <p:sldId id="395" r:id="rId3"/>
    <p:sldId id="299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396" r:id="rId14"/>
    <p:sldId id="266" r:id="rId15"/>
    <p:sldId id="267" r:id="rId16"/>
    <p:sldId id="268" r:id="rId17"/>
    <p:sldId id="269" r:id="rId18"/>
    <p:sldId id="270" r:id="rId19"/>
    <p:sldId id="271" r:id="rId20"/>
    <p:sldId id="300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363" r:id="rId29"/>
    <p:sldId id="364" r:id="rId30"/>
    <p:sldId id="365" r:id="rId31"/>
    <p:sldId id="366" r:id="rId32"/>
    <p:sldId id="367" r:id="rId33"/>
    <p:sldId id="374" r:id="rId34"/>
    <p:sldId id="375" r:id="rId35"/>
    <p:sldId id="376" r:id="rId36"/>
    <p:sldId id="377" r:id="rId37"/>
    <p:sldId id="368" r:id="rId38"/>
    <p:sldId id="369" r:id="rId39"/>
    <p:sldId id="370" r:id="rId40"/>
    <p:sldId id="371" r:id="rId41"/>
    <p:sldId id="372" r:id="rId42"/>
    <p:sldId id="397" r:id="rId43"/>
    <p:sldId id="398" r:id="rId44"/>
    <p:sldId id="399" r:id="rId45"/>
    <p:sldId id="378" r:id="rId46"/>
    <p:sldId id="379" r:id="rId47"/>
    <p:sldId id="380" r:id="rId48"/>
    <p:sldId id="381" r:id="rId49"/>
    <p:sldId id="382" r:id="rId50"/>
    <p:sldId id="400" r:id="rId51"/>
    <p:sldId id="401" r:id="rId52"/>
    <p:sldId id="403" r:id="rId53"/>
    <p:sldId id="402" r:id="rId54"/>
    <p:sldId id="383" r:id="rId55"/>
    <p:sldId id="384" r:id="rId56"/>
    <p:sldId id="385" r:id="rId57"/>
    <p:sldId id="386" r:id="rId58"/>
    <p:sldId id="279" r:id="rId59"/>
    <p:sldId id="280" r:id="rId60"/>
    <p:sldId id="281" r:id="rId61"/>
    <p:sldId id="282" r:id="rId62"/>
    <p:sldId id="283" r:id="rId63"/>
    <p:sldId id="284" r:id="rId64"/>
    <p:sldId id="286" r:id="rId65"/>
    <p:sldId id="285" r:id="rId66"/>
    <p:sldId id="287" r:id="rId67"/>
    <p:sldId id="288" r:id="rId68"/>
    <p:sldId id="358" r:id="rId69"/>
    <p:sldId id="359" r:id="rId70"/>
    <p:sldId id="360" r:id="rId71"/>
    <p:sldId id="361" r:id="rId72"/>
    <p:sldId id="387" r:id="rId73"/>
    <p:sldId id="388" r:id="rId74"/>
    <p:sldId id="389" r:id="rId75"/>
    <p:sldId id="390" r:id="rId76"/>
    <p:sldId id="362" r:id="rId77"/>
    <p:sldId id="391" r:id="rId78"/>
    <p:sldId id="392" r:id="rId79"/>
    <p:sldId id="427" r:id="rId80"/>
    <p:sldId id="393" r:id="rId81"/>
    <p:sldId id="289" r:id="rId82"/>
    <p:sldId id="394" r:id="rId83"/>
    <p:sldId id="290" r:id="rId84"/>
    <p:sldId id="291" r:id="rId85"/>
    <p:sldId id="292" r:id="rId86"/>
    <p:sldId id="293" r:id="rId87"/>
    <p:sldId id="294" r:id="rId88"/>
    <p:sldId id="295" r:id="rId89"/>
    <p:sldId id="296" r:id="rId90"/>
    <p:sldId id="301" r:id="rId91"/>
    <p:sldId id="302" r:id="rId92"/>
    <p:sldId id="303" r:id="rId93"/>
    <p:sldId id="304" r:id="rId94"/>
    <p:sldId id="305" r:id="rId95"/>
    <p:sldId id="306" r:id="rId96"/>
    <p:sldId id="404" r:id="rId97"/>
    <p:sldId id="307" r:id="rId98"/>
    <p:sldId id="308" r:id="rId99"/>
    <p:sldId id="405" r:id="rId100"/>
    <p:sldId id="309" r:id="rId101"/>
    <p:sldId id="310" r:id="rId102"/>
    <p:sldId id="311" r:id="rId103"/>
    <p:sldId id="312" r:id="rId104"/>
    <p:sldId id="313" r:id="rId105"/>
    <p:sldId id="406" r:id="rId106"/>
    <p:sldId id="314" r:id="rId107"/>
    <p:sldId id="315" r:id="rId108"/>
    <p:sldId id="422" r:id="rId109"/>
    <p:sldId id="316" r:id="rId110"/>
    <p:sldId id="317" r:id="rId111"/>
    <p:sldId id="318" r:id="rId112"/>
    <p:sldId id="407" r:id="rId113"/>
    <p:sldId id="319" r:id="rId114"/>
    <p:sldId id="408" r:id="rId115"/>
    <p:sldId id="409" r:id="rId116"/>
    <p:sldId id="320" r:id="rId117"/>
    <p:sldId id="410" r:id="rId118"/>
    <p:sldId id="321" r:id="rId119"/>
    <p:sldId id="322" r:id="rId120"/>
    <p:sldId id="323" r:id="rId121"/>
    <p:sldId id="324" r:id="rId122"/>
    <p:sldId id="325" r:id="rId123"/>
    <p:sldId id="411" r:id="rId124"/>
    <p:sldId id="326" r:id="rId125"/>
    <p:sldId id="327" r:id="rId126"/>
    <p:sldId id="328" r:id="rId127"/>
    <p:sldId id="329" r:id="rId128"/>
    <p:sldId id="330" r:id="rId129"/>
    <p:sldId id="331" r:id="rId130"/>
    <p:sldId id="332" r:id="rId131"/>
    <p:sldId id="423" r:id="rId132"/>
    <p:sldId id="424" r:id="rId133"/>
    <p:sldId id="333" r:id="rId134"/>
    <p:sldId id="334" r:id="rId135"/>
    <p:sldId id="335" r:id="rId136"/>
    <p:sldId id="336" r:id="rId137"/>
    <p:sldId id="412" r:id="rId138"/>
    <p:sldId id="337" r:id="rId139"/>
    <p:sldId id="338" r:id="rId140"/>
    <p:sldId id="339" r:id="rId141"/>
    <p:sldId id="413" r:id="rId142"/>
    <p:sldId id="414" r:id="rId143"/>
    <p:sldId id="425" r:id="rId144"/>
    <p:sldId id="415" r:id="rId145"/>
    <p:sldId id="426" r:id="rId146"/>
    <p:sldId id="340" r:id="rId147"/>
    <p:sldId id="416" r:id="rId148"/>
    <p:sldId id="419" r:id="rId149"/>
    <p:sldId id="420" r:id="rId150"/>
    <p:sldId id="421" r:id="rId151"/>
    <p:sldId id="417" r:id="rId152"/>
    <p:sldId id="418" r:id="rId153"/>
    <p:sldId id="357" r:id="rId15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458" autoAdjust="0"/>
    <p:restoredTop sz="94660"/>
  </p:normalViewPr>
  <p:slideViewPr>
    <p:cSldViewPr snapToGrid="0">
      <p:cViewPr varScale="1">
        <p:scale>
          <a:sx n="66" d="100"/>
          <a:sy n="66" d="100"/>
        </p:scale>
        <p:origin x="96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tableStyles" Target="tableStyles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55" Type="http://schemas.openxmlformats.org/officeDocument/2006/relationships/notesMaster" Target="notesMasters/notesMaster1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slide" Target="slides/slide150.xml"/><Relationship Id="rId156" Type="http://schemas.openxmlformats.org/officeDocument/2006/relationships/presProps" Target="presProps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viewProps" Target="view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6" Type="http://schemas.openxmlformats.org/officeDocument/2006/relationships/slide" Target="slides/slide15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E989B5-A957-4DB9-B1D3-FF58A330E9EF}" type="datetimeFigureOut">
              <a:rPr lang="en-US" smtClean="0"/>
              <a:t>2/15/2019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4C8D28-363D-4EFE-BA8B-46722851FB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36833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a-IR" dirty="0" smtClean="0">
                <a:solidFill>
                  <a:srgbClr val="FF0000"/>
                </a:solidFill>
                <a:cs typeface="B Mitra" panose="00000400000000000000" pitchFamily="2" charset="-78"/>
              </a:rPr>
              <a:t>لیست کردن</a:t>
            </a:r>
            <a:r>
              <a:rPr lang="fa-IR" baseline="0" dirty="0" smtClean="0">
                <a:solidFill>
                  <a:srgbClr val="FF0000"/>
                </a:solidFill>
                <a:cs typeface="B Mitra" panose="00000400000000000000" pitchFamily="2" charset="-78"/>
              </a:rPr>
              <a:t> کل آنتی بیوتیک های موجود برای تمام ایزوله ها و لیست پانتی بیوتیک هایی که برای بررسی ایزوله های مقاوم استفاده می شوند مانند مقاومت به سطوح بالای آمینوگلیکوزید ها</a:t>
            </a:r>
            <a:endParaRPr lang="en-US" dirty="0">
              <a:solidFill>
                <a:srgbClr val="FF0000"/>
              </a:solidFill>
              <a:cs typeface="B Mitra" panose="00000400000000000000" pitchFamily="2" charset="-7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4C8D28-363D-4EFE-BA8B-46722851FBAF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3662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Enterobacteriaceae</a:t>
            </a:r>
            <a:r>
              <a:rPr lang="en-US" baseline="0" dirty="0" smtClean="0"/>
              <a:t> Antibiotic panel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4C8D28-363D-4EFE-BA8B-46722851FBAF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92908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Additional rules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4C8D28-363D-4EFE-BA8B-46722851FBAF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40491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67BB93-0017-4AA1-8753-8BB9EC02F139}" type="datetimeFigureOut">
              <a:rPr lang="en-US" smtClean="0"/>
              <a:t>2/15/2019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6545F9-1B25-44DC-938A-84B6855B54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19250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67BB93-0017-4AA1-8753-8BB9EC02F139}" type="datetimeFigureOut">
              <a:rPr lang="en-US" smtClean="0"/>
              <a:t>2/15/2019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6545F9-1B25-44DC-938A-84B6855B54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08014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67BB93-0017-4AA1-8753-8BB9EC02F139}" type="datetimeFigureOut">
              <a:rPr lang="en-US" smtClean="0"/>
              <a:t>2/15/2019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6545F9-1B25-44DC-938A-84B6855B54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76962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67BB93-0017-4AA1-8753-8BB9EC02F139}" type="datetimeFigureOut">
              <a:rPr lang="en-US" smtClean="0"/>
              <a:t>2/15/2019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6545F9-1B25-44DC-938A-84B6855B54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24826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67BB93-0017-4AA1-8753-8BB9EC02F139}" type="datetimeFigureOut">
              <a:rPr lang="en-US" smtClean="0"/>
              <a:t>2/15/2019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6545F9-1B25-44DC-938A-84B6855B54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30755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67BB93-0017-4AA1-8753-8BB9EC02F139}" type="datetimeFigureOut">
              <a:rPr lang="en-US" smtClean="0"/>
              <a:t>2/15/2019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6545F9-1B25-44DC-938A-84B6855B54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19630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67BB93-0017-4AA1-8753-8BB9EC02F139}" type="datetimeFigureOut">
              <a:rPr lang="en-US" smtClean="0"/>
              <a:t>2/15/2019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6545F9-1B25-44DC-938A-84B6855B54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12605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67BB93-0017-4AA1-8753-8BB9EC02F139}" type="datetimeFigureOut">
              <a:rPr lang="en-US" smtClean="0"/>
              <a:t>2/15/2019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6545F9-1B25-44DC-938A-84B6855B54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2264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67BB93-0017-4AA1-8753-8BB9EC02F139}" type="datetimeFigureOut">
              <a:rPr lang="en-US" smtClean="0"/>
              <a:t>2/15/2019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6545F9-1B25-44DC-938A-84B6855B54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23721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67BB93-0017-4AA1-8753-8BB9EC02F139}" type="datetimeFigureOut">
              <a:rPr lang="en-US" smtClean="0"/>
              <a:t>2/15/2019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6545F9-1B25-44DC-938A-84B6855B54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83912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67BB93-0017-4AA1-8753-8BB9EC02F139}" type="datetimeFigureOut">
              <a:rPr lang="en-US" smtClean="0"/>
              <a:t>2/15/2019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6545F9-1B25-44DC-938A-84B6855B54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11741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67BB93-0017-4AA1-8753-8BB9EC02F139}" type="datetimeFigureOut">
              <a:rPr lang="en-US" smtClean="0"/>
              <a:t>2/15/2019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6545F9-1B25-44DC-938A-84B6855B54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09440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jpeg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7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7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7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7.xml"/></Relationships>
</file>

<file path=ppt/slides/_rels/slide1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7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7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7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7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7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7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7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7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7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7.xml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7.xml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7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7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7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7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7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7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7.xml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png"/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7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7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7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7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7.xm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gif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gif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460" y="559191"/>
            <a:ext cx="8144657" cy="544334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Rectangle 3"/>
          <p:cNvSpPr/>
          <p:nvPr/>
        </p:nvSpPr>
        <p:spPr>
          <a:xfrm rot="20661851">
            <a:off x="5400586" y="4315256"/>
            <a:ext cx="3249608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notype Corsiva" panose="03010101010201010101" pitchFamily="66" charset="0"/>
              </a:rPr>
              <a:t>WHONET</a:t>
            </a:r>
            <a:endParaRPr lang="en-US" sz="60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Monotype Corsiva" panose="03010101010201010101" pitchFamily="66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0399" y="1613989"/>
            <a:ext cx="1895475" cy="166687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5867" y="3520542"/>
            <a:ext cx="2346500" cy="222950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27009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023" t="10092" b="5072"/>
          <a:stretch/>
        </p:blipFill>
        <p:spPr>
          <a:xfrm>
            <a:off x="1304144" y="314793"/>
            <a:ext cx="9653666" cy="6205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6614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3698" y="199635"/>
            <a:ext cx="8569613" cy="6209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6288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8612" y="469458"/>
            <a:ext cx="8704522" cy="52722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63786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134503"/>
            <a:ext cx="8732838" cy="6323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val 2"/>
          <p:cNvSpPr/>
          <p:nvPr/>
        </p:nvSpPr>
        <p:spPr>
          <a:xfrm>
            <a:off x="7474857" y="2598057"/>
            <a:ext cx="914400" cy="29028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5139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8362" y="544972"/>
            <a:ext cx="7847465" cy="52627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46558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7390" y="783086"/>
            <a:ext cx="8239351" cy="49861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2771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2619" t="5294" b="7680"/>
          <a:stretch/>
        </p:blipFill>
        <p:spPr>
          <a:xfrm>
            <a:off x="188686" y="362857"/>
            <a:ext cx="11872686" cy="5965372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6241142" y="2989942"/>
            <a:ext cx="914400" cy="29028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2346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733" y="515625"/>
            <a:ext cx="7107237" cy="49486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val 2"/>
          <p:cNvSpPr/>
          <p:nvPr/>
        </p:nvSpPr>
        <p:spPr>
          <a:xfrm>
            <a:off x="3004455" y="5007428"/>
            <a:ext cx="1030515" cy="33382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0704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9961" y="726820"/>
            <a:ext cx="7252381" cy="46046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13469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6298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0592" y="503818"/>
            <a:ext cx="6962094" cy="57575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78608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024" t="10707" r="1" b="5687"/>
          <a:stretch/>
        </p:blipFill>
        <p:spPr>
          <a:xfrm>
            <a:off x="1139252" y="119922"/>
            <a:ext cx="9653665" cy="6115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3301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5506" y="749327"/>
            <a:ext cx="8558666" cy="51772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16724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7621" y="1799772"/>
            <a:ext cx="5436176" cy="2228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20884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0357" t="9504" r="20952" b="11728"/>
          <a:stretch/>
        </p:blipFill>
        <p:spPr>
          <a:xfrm>
            <a:off x="2714169" y="348342"/>
            <a:ext cx="7155544" cy="5399315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7445827" y="1915885"/>
            <a:ext cx="914400" cy="29028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4847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7734" y="705249"/>
            <a:ext cx="7426551" cy="4896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06073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7262" t="20726" r="27857" b="21891"/>
          <a:stretch/>
        </p:blipFill>
        <p:spPr>
          <a:xfrm>
            <a:off x="3323770" y="1422400"/>
            <a:ext cx="5471887" cy="3933372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6059713" y="1930399"/>
            <a:ext cx="914400" cy="29028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7561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8453" t="22420" r="28452" b="22738"/>
          <a:stretch/>
        </p:blipFill>
        <p:spPr>
          <a:xfrm>
            <a:off x="3468914" y="1538514"/>
            <a:ext cx="5254172" cy="375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711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r="20357" b="4733"/>
          <a:stretch/>
        </p:blipFill>
        <p:spPr>
          <a:xfrm>
            <a:off x="1117600" y="133976"/>
            <a:ext cx="9710057" cy="6426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2702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4167" t="19033" r="26786" b="17656"/>
          <a:stretch/>
        </p:blipFill>
        <p:spPr>
          <a:xfrm>
            <a:off x="2946400" y="1306286"/>
            <a:ext cx="5979886" cy="4339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2904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6762" y="703578"/>
            <a:ext cx="7165295" cy="51749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18295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649" y="986998"/>
            <a:ext cx="6134780" cy="44374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1429" y="1843316"/>
            <a:ext cx="4417847" cy="3185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78811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563" t="10912" b="6302"/>
          <a:stretch/>
        </p:blipFill>
        <p:spPr>
          <a:xfrm>
            <a:off x="1274164" y="569626"/>
            <a:ext cx="9698635" cy="6056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3729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4820" y="637429"/>
            <a:ext cx="7194322" cy="5169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17902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1962" y="193799"/>
            <a:ext cx="8703810" cy="6308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12347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2591" y="590573"/>
            <a:ext cx="7934552" cy="574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8559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6905" t="20727" r="27738" b="22103"/>
          <a:stretch/>
        </p:blipFill>
        <p:spPr>
          <a:xfrm>
            <a:off x="3280228" y="1422400"/>
            <a:ext cx="5529943" cy="3918858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6749142" y="4049485"/>
            <a:ext cx="783772" cy="44994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8345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3506" y="834446"/>
            <a:ext cx="6758894" cy="49764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45528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9333" y="782271"/>
            <a:ext cx="7673295" cy="53361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92167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248227" y="2989943"/>
            <a:ext cx="998582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Macros and Excel Reports</a:t>
            </a:r>
            <a:endParaRPr lang="en-US" sz="20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7672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3162" y="499427"/>
            <a:ext cx="6686323" cy="5562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83697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6991" y="940122"/>
            <a:ext cx="6294437" cy="45152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64961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0249" y="884085"/>
            <a:ext cx="6468609" cy="46823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02157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b="7084"/>
          <a:stretch/>
        </p:blipFill>
        <p:spPr>
          <a:xfrm>
            <a:off x="1088571" y="261258"/>
            <a:ext cx="9289143" cy="6473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3909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6362" y="847911"/>
            <a:ext cx="6642781" cy="4945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74302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6807198" y="3008085"/>
            <a:ext cx="1364343" cy="22860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8050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9143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224961" y="414048"/>
            <a:ext cx="44550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ea typeface="Times New Roman" panose="02020603050405020304" pitchFamily="18" charset="0"/>
              </a:rPr>
              <a:t>Saving analysis results as an Excel file</a:t>
            </a:r>
            <a:endParaRPr lang="en-US" dirty="0"/>
          </a:p>
        </p:txBody>
      </p:sp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2933" y="996803"/>
            <a:ext cx="8108723" cy="58611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27072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4763" y="1471024"/>
            <a:ext cx="6438201" cy="2984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9125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1676" y="366541"/>
            <a:ext cx="8413523" cy="60812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59655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6533" y="309563"/>
            <a:ext cx="8848951" cy="63859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61344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7530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725581" y="123762"/>
            <a:ext cx="43054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ea typeface="Times New Roman" panose="02020603050405020304" pitchFamily="18" charset="0"/>
              </a:rPr>
              <a:t>Quick Analysis and Standard Reports</a:t>
            </a:r>
            <a:endParaRPr lang="en-US" dirty="0"/>
          </a:p>
        </p:txBody>
      </p:sp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276" y="1478750"/>
            <a:ext cx="5351009" cy="35338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9449" y="1415468"/>
            <a:ext cx="5234894" cy="36390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66084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92" y="1542142"/>
            <a:ext cx="5626512" cy="39140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535" y="1450598"/>
            <a:ext cx="5757408" cy="4005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17361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b="5049"/>
          <a:stretch/>
        </p:blipFill>
        <p:spPr>
          <a:xfrm>
            <a:off x="799476" y="-138659"/>
            <a:ext cx="9753600" cy="6945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1377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3439886" y="1785258"/>
            <a:ext cx="914400" cy="319314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833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3106" y="1035277"/>
            <a:ext cx="5943600" cy="412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97589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915" y="146815"/>
            <a:ext cx="12192000" cy="6854653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3889828" y="4093029"/>
            <a:ext cx="1161143" cy="5080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2397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6241142" y="3860800"/>
            <a:ext cx="1161143" cy="5080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8908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1449" y="1978706"/>
            <a:ext cx="5257800" cy="232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07119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3106" y="1035277"/>
            <a:ext cx="5943600" cy="412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51959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7677" y="667656"/>
            <a:ext cx="6931983" cy="501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97932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4535" y="498249"/>
            <a:ext cx="3962400" cy="139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493" y="2544763"/>
            <a:ext cx="5578475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32344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629" y="3347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8124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9175" y="1078820"/>
            <a:ext cx="4754563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41924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b="5208"/>
          <a:stretch/>
        </p:blipFill>
        <p:spPr>
          <a:xfrm>
            <a:off x="1219200" y="-228600"/>
            <a:ext cx="9753600" cy="693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7755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3652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688" y="783772"/>
            <a:ext cx="7835591" cy="5658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81296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3518" y="802275"/>
            <a:ext cx="7297511" cy="5333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26571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http://www.flowerglossary.com/wp-content/uploads/2017/09/dahlia-flowers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4089" y="551542"/>
            <a:ext cx="9144000" cy="4200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2599494" y="5231563"/>
            <a:ext cx="783483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i="1" dirty="0" smtClean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Thanks </a:t>
            </a:r>
            <a:r>
              <a:rPr lang="en-US" sz="5400" b="1" i="1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for your attention</a:t>
            </a:r>
            <a:endParaRPr lang="en-US" sz="5400" b="1" i="1" cap="none" spc="0" dirty="0">
              <a:ln w="0"/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9198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-205" r="-1" b="12859"/>
          <a:stretch/>
        </p:blipFill>
        <p:spPr>
          <a:xfrm>
            <a:off x="1154242" y="221105"/>
            <a:ext cx="9773587" cy="6374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9795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-52" b="13268"/>
          <a:stretch/>
        </p:blipFill>
        <p:spPr>
          <a:xfrm>
            <a:off x="1094281" y="206115"/>
            <a:ext cx="9758597" cy="6344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699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410" t="9682" b="12653"/>
          <a:stretch/>
        </p:blipFill>
        <p:spPr>
          <a:xfrm>
            <a:off x="1139253" y="524655"/>
            <a:ext cx="9713626" cy="5681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647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4053" y="505918"/>
            <a:ext cx="8014741" cy="6011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5811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83341" y="464457"/>
            <a:ext cx="10700657" cy="5712506"/>
          </a:xfrm>
        </p:spPr>
        <p:txBody>
          <a:bodyPr/>
          <a:lstStyle/>
          <a:p>
            <a:pPr algn="just" rtl="1"/>
            <a:r>
              <a:rPr lang="fa-IR" dirty="0" smtClean="0">
                <a:cs typeface="B Nazanin" panose="00000400000000000000" pitchFamily="2" charset="-78"/>
              </a:rPr>
              <a:t>هونت یک نرم افزار رایگان طراحی شده توسط سازمان بهداشت جهانی در زمینه نظام مراقبت مقاومت است.</a:t>
            </a:r>
          </a:p>
          <a:p>
            <a:pPr algn="just" rtl="1"/>
            <a:r>
              <a:rPr lang="fa-IR" dirty="0" smtClean="0">
                <a:cs typeface="B Nazanin" panose="00000400000000000000" pitchFamily="2" charset="-78"/>
              </a:rPr>
              <a:t>نرم افزار هونت درک اپیدیولوژیکی جمعیت های میکروبی بومی، انتخاب عوامل ضد میکروبی مناسب ،تشخیص اپیدمی های بیمارستانی و جامعه و همچنین تشخیص مشکلات تضمین کیفیت در انجام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AST</a:t>
            </a:r>
            <a:r>
              <a:rPr lang="fa-IR" dirty="0" smtClean="0">
                <a:cs typeface="B Nazanin" panose="00000400000000000000" pitchFamily="2" charset="-78"/>
              </a:rPr>
              <a:t> را تسهیل می کند.</a:t>
            </a:r>
          </a:p>
          <a:p>
            <a:pPr algn="just" rtl="1"/>
            <a:endParaRPr lang="fa-IR" dirty="0">
              <a:cs typeface="B Nazanin" panose="00000400000000000000" pitchFamily="2" charset="-78"/>
            </a:endParaRPr>
          </a:p>
          <a:p>
            <a:pPr algn="just" rtl="1"/>
            <a:r>
              <a:rPr lang="fa-IR" dirty="0" smtClean="0">
                <a:cs typeface="B Nazanin" panose="00000400000000000000" pitchFamily="2" charset="-78"/>
              </a:rPr>
              <a:t>سه جز اصلی هونت:        1- پیکربندی آزمایشگاه (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Laboratory 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Configuration</a:t>
            </a:r>
            <a:r>
              <a:rPr lang="fa-IR" dirty="0">
                <a:cs typeface="B Nazanin" panose="00000400000000000000" pitchFamily="2" charset="-78"/>
              </a:rPr>
              <a:t>)</a:t>
            </a:r>
            <a:endParaRPr lang="en-US" dirty="0">
              <a:cs typeface="B Nazanin" panose="00000400000000000000" pitchFamily="2" charset="-78"/>
            </a:endParaRPr>
          </a:p>
          <a:p>
            <a:pPr marL="0" indent="0" algn="just" rtl="1">
              <a:buNone/>
            </a:pPr>
            <a:r>
              <a:rPr lang="fa-IR" dirty="0">
                <a:cs typeface="B Nazanin" panose="00000400000000000000" pitchFamily="2" charset="-78"/>
              </a:rPr>
              <a:t> </a:t>
            </a:r>
            <a:r>
              <a:rPr lang="fa-IR" dirty="0" smtClean="0">
                <a:cs typeface="B Nazanin" panose="00000400000000000000" pitchFamily="2" charset="-78"/>
              </a:rPr>
              <a:t>                                  2- ثبت اطلاعات و گزارش بالینی (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Data entry and report</a:t>
            </a:r>
            <a:r>
              <a:rPr lang="fa-IR" dirty="0" smtClean="0">
                <a:cs typeface="B Nazanin" panose="00000400000000000000" pitchFamily="2" charset="-78"/>
              </a:rPr>
              <a:t>)</a:t>
            </a:r>
          </a:p>
          <a:p>
            <a:pPr marL="0" indent="0" algn="just" rtl="1">
              <a:buNone/>
            </a:pPr>
            <a:r>
              <a:rPr lang="fa-IR" dirty="0">
                <a:cs typeface="B Nazanin" panose="00000400000000000000" pitchFamily="2" charset="-78"/>
              </a:rPr>
              <a:t> </a:t>
            </a:r>
            <a:r>
              <a:rPr lang="fa-IR" dirty="0" smtClean="0">
                <a:cs typeface="B Nazanin" panose="00000400000000000000" pitchFamily="2" charset="-78"/>
              </a:rPr>
              <a:t>                                  3- تجزیه و تحلیل اطلاعات</a:t>
            </a:r>
            <a:r>
              <a:rPr lang="en-US" dirty="0" smtClean="0">
                <a:cs typeface="B Nazanin" panose="00000400000000000000" pitchFamily="2" charset="-78"/>
              </a:rPr>
              <a:t> </a:t>
            </a:r>
            <a:r>
              <a:rPr lang="fa-IR" dirty="0" smtClean="0">
                <a:cs typeface="B Nazanin" panose="00000400000000000000" pitchFamily="2" charset="-78"/>
              </a:rPr>
              <a:t>(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Data Analysis</a:t>
            </a:r>
            <a:r>
              <a:rPr lang="fa-IR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a-IR" dirty="0">
                <a:cs typeface="B Nazanin" panose="00000400000000000000" pitchFamily="2" charset="-78"/>
              </a:rPr>
              <a:t>)</a:t>
            </a:r>
            <a:endParaRPr lang="en-US" dirty="0">
              <a:cs typeface="B Nazanin" panose="00000400000000000000" pitchFamily="2" charset="-78"/>
            </a:endParaRPr>
          </a:p>
          <a:p>
            <a:pPr marL="0" indent="0" algn="just" rtl="1">
              <a:buNone/>
            </a:pPr>
            <a:endParaRPr lang="en-US" dirty="0">
              <a:cs typeface="B Nazanin" panose="00000400000000000000" pitchFamily="2" charset="-78"/>
            </a:endParaRPr>
          </a:p>
        </p:txBody>
      </p:sp>
      <p:sp>
        <p:nvSpPr>
          <p:cNvPr id="5" name="Right Brace 4"/>
          <p:cNvSpPr/>
          <p:nvPr/>
        </p:nvSpPr>
        <p:spPr>
          <a:xfrm>
            <a:off x="8795657" y="3004457"/>
            <a:ext cx="203200" cy="1872343"/>
          </a:xfrm>
          <a:prstGeom prst="rightBrace">
            <a:avLst/>
          </a:prstGeom>
          <a:ln w="3810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3515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855632" y="1019333"/>
            <a:ext cx="4515188" cy="230832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72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Part 2</a:t>
            </a:r>
          </a:p>
          <a:p>
            <a:pPr algn="ctr"/>
            <a:endParaRPr lang="en-US" sz="7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 rot="20110668">
            <a:off x="4210875" y="3475060"/>
            <a:ext cx="797526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sz="54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Laboratory Configuration</a:t>
            </a:r>
            <a:endParaRPr lang="en-US" sz="5400" dirty="0">
              <a:solidFill>
                <a:schemeClr val="accent2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5613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02" t="-974" r="1" b="12039"/>
          <a:stretch/>
        </p:blipFill>
        <p:spPr>
          <a:xfrm>
            <a:off x="1064300" y="164892"/>
            <a:ext cx="9743607" cy="6505731"/>
          </a:xfrm>
          <a:prstGeom prst="rect">
            <a:avLst/>
          </a:prstGeom>
        </p:spPr>
      </p:pic>
      <p:sp>
        <p:nvSpPr>
          <p:cNvPr id="3" name="Left Arrow 2"/>
          <p:cNvSpPr/>
          <p:nvPr/>
        </p:nvSpPr>
        <p:spPr>
          <a:xfrm rot="18833017">
            <a:off x="8686951" y="695037"/>
            <a:ext cx="794638" cy="442665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9278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1015" t="10502" r="10912" b="15728"/>
          <a:stretch/>
        </p:blipFill>
        <p:spPr>
          <a:xfrm>
            <a:off x="1963713" y="749508"/>
            <a:ext cx="7615002" cy="5396459"/>
          </a:xfrm>
          <a:prstGeom prst="rect">
            <a:avLst/>
          </a:prstGeom>
        </p:spPr>
      </p:pic>
      <p:sp>
        <p:nvSpPr>
          <p:cNvPr id="3" name="Right Brace 2"/>
          <p:cNvSpPr/>
          <p:nvPr/>
        </p:nvSpPr>
        <p:spPr>
          <a:xfrm>
            <a:off x="7300210" y="1768838"/>
            <a:ext cx="179882" cy="1139253"/>
          </a:xfrm>
          <a:prstGeom prst="rightBrac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Left Brace 4"/>
          <p:cNvSpPr/>
          <p:nvPr/>
        </p:nvSpPr>
        <p:spPr>
          <a:xfrm>
            <a:off x="2953063" y="3432747"/>
            <a:ext cx="209862" cy="1603947"/>
          </a:xfrm>
          <a:prstGeom prst="leftBrac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3289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8710" t="8862" r="13677" b="17777"/>
          <a:stretch/>
        </p:blipFill>
        <p:spPr>
          <a:xfrm>
            <a:off x="1888761" y="449704"/>
            <a:ext cx="7570032" cy="5366479"/>
          </a:xfrm>
          <a:prstGeom prst="rect">
            <a:avLst/>
          </a:prstGeom>
        </p:spPr>
      </p:pic>
      <p:sp>
        <p:nvSpPr>
          <p:cNvPr id="3" name="Right Arrow 2"/>
          <p:cNvSpPr/>
          <p:nvPr/>
        </p:nvSpPr>
        <p:spPr>
          <a:xfrm>
            <a:off x="2443398" y="3267856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8485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717" t="6814" b="5687"/>
          <a:stretch/>
        </p:blipFill>
        <p:spPr>
          <a:xfrm>
            <a:off x="1289154" y="269822"/>
            <a:ext cx="9683646" cy="6400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8093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409" t="5174" r="-1" b="5686"/>
          <a:stretch/>
        </p:blipFill>
        <p:spPr>
          <a:xfrm>
            <a:off x="929389" y="134911"/>
            <a:ext cx="9713627" cy="6520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6188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565" t="9068" b="7941"/>
          <a:stretch/>
        </p:blipFill>
        <p:spPr>
          <a:xfrm>
            <a:off x="1064301" y="419725"/>
            <a:ext cx="9698636" cy="6071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711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1024" t="6353" b="8197"/>
          <a:stretch/>
        </p:blipFill>
        <p:spPr>
          <a:xfrm>
            <a:off x="1094282" y="299803"/>
            <a:ext cx="9653665" cy="6250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13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5430" b="7787"/>
          <a:stretch/>
        </p:blipFill>
        <p:spPr>
          <a:xfrm>
            <a:off x="919395" y="149903"/>
            <a:ext cx="9753600" cy="6348333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6115985" y="2671997"/>
            <a:ext cx="2428409" cy="130414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own Arrow 3"/>
          <p:cNvSpPr/>
          <p:nvPr/>
        </p:nvSpPr>
        <p:spPr>
          <a:xfrm>
            <a:off x="6595673" y="1993691"/>
            <a:ext cx="334730" cy="404735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own Arrow 4"/>
          <p:cNvSpPr/>
          <p:nvPr/>
        </p:nvSpPr>
        <p:spPr>
          <a:xfrm>
            <a:off x="7512571" y="1993691"/>
            <a:ext cx="334730" cy="404735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0431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t="5379" b="9990"/>
          <a:stretch/>
        </p:blipFill>
        <p:spPr>
          <a:xfrm>
            <a:off x="1144249" y="134912"/>
            <a:ext cx="9753600" cy="6190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1003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307676" y="1274163"/>
            <a:ext cx="5422908" cy="184665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0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Part 1</a:t>
            </a:r>
          </a:p>
          <a:p>
            <a:pPr algn="ctr"/>
            <a:endParaRPr lang="en-US" sz="5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" name="Rectangle 2"/>
          <p:cNvSpPr/>
          <p:nvPr/>
        </p:nvSpPr>
        <p:spPr>
          <a:xfrm rot="20079413">
            <a:off x="4640414" y="3521848"/>
            <a:ext cx="8311491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Software Installation</a:t>
            </a:r>
            <a:endParaRPr lang="en-US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9835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6814" b="9785"/>
          <a:stretch/>
        </p:blipFill>
        <p:spPr>
          <a:xfrm>
            <a:off x="1219200" y="269823"/>
            <a:ext cx="9753600" cy="6100998"/>
          </a:xfrm>
          <a:prstGeom prst="rect">
            <a:avLst/>
          </a:prstGeom>
        </p:spPr>
      </p:pic>
      <p:sp>
        <p:nvSpPr>
          <p:cNvPr id="3" name="Right Arrow 2"/>
          <p:cNvSpPr/>
          <p:nvPr/>
        </p:nvSpPr>
        <p:spPr>
          <a:xfrm>
            <a:off x="1783829" y="4871803"/>
            <a:ext cx="978408" cy="484632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ight Arrow 3"/>
          <p:cNvSpPr/>
          <p:nvPr/>
        </p:nvSpPr>
        <p:spPr>
          <a:xfrm>
            <a:off x="3510196" y="2655757"/>
            <a:ext cx="978408" cy="484632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4397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4150" b="38473"/>
          <a:stretch/>
        </p:blipFill>
        <p:spPr>
          <a:xfrm>
            <a:off x="919396" y="914399"/>
            <a:ext cx="9753600" cy="4197247"/>
          </a:xfrm>
          <a:prstGeom prst="rect">
            <a:avLst/>
          </a:prstGeom>
        </p:spPr>
      </p:pic>
      <p:sp>
        <p:nvSpPr>
          <p:cNvPr id="3" name="Right Arrow 2"/>
          <p:cNvSpPr/>
          <p:nvPr/>
        </p:nvSpPr>
        <p:spPr>
          <a:xfrm>
            <a:off x="119920" y="1214203"/>
            <a:ext cx="978408" cy="484632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9780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b="10399"/>
          <a:stretch/>
        </p:blipFill>
        <p:spPr>
          <a:xfrm>
            <a:off x="994348" y="303551"/>
            <a:ext cx="9753600" cy="6554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9163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b="15932"/>
          <a:stretch/>
        </p:blipFill>
        <p:spPr>
          <a:xfrm>
            <a:off x="694544" y="505918"/>
            <a:ext cx="9753600" cy="6149715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884418" y="2158584"/>
            <a:ext cx="2083633" cy="9144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3080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615" t="-4099" r="-615" b="23514"/>
          <a:stretch/>
        </p:blipFill>
        <p:spPr>
          <a:xfrm>
            <a:off x="1404078" y="0"/>
            <a:ext cx="9753600" cy="5894882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4407107" y="4631962"/>
            <a:ext cx="1873771" cy="9144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222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b="22695"/>
          <a:stretch/>
        </p:blipFill>
        <p:spPr>
          <a:xfrm>
            <a:off x="709535" y="505918"/>
            <a:ext cx="9753600" cy="5655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1566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b="21260"/>
          <a:stretch/>
        </p:blipFill>
        <p:spPr>
          <a:xfrm>
            <a:off x="904407" y="385997"/>
            <a:ext cx="9753600" cy="5759970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3643086" y="5399314"/>
            <a:ext cx="1204686" cy="74665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640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b="6096"/>
          <a:stretch/>
        </p:blipFill>
        <p:spPr>
          <a:xfrm>
            <a:off x="1204210" y="0"/>
            <a:ext cx="9753600" cy="6869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871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b="9375"/>
          <a:stretch/>
        </p:blipFill>
        <p:spPr>
          <a:xfrm>
            <a:off x="1114269" y="116174"/>
            <a:ext cx="9753600" cy="662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4016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-228600"/>
            <a:ext cx="9753600" cy="7315200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1409075" y="5546361"/>
            <a:ext cx="1948722" cy="74950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468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b="5868"/>
          <a:stretch/>
        </p:blipFill>
        <p:spPr>
          <a:xfrm>
            <a:off x="1548983" y="239842"/>
            <a:ext cx="8629338" cy="6011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4422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615" t="6199" r="-615" b="8145"/>
          <a:stretch/>
        </p:blipFill>
        <p:spPr>
          <a:xfrm>
            <a:off x="994348" y="179883"/>
            <a:ext cx="9753600" cy="6265888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1259172" y="119923"/>
            <a:ext cx="2233535" cy="914400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92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b="9989"/>
          <a:stretch/>
        </p:blipFill>
        <p:spPr>
          <a:xfrm>
            <a:off x="1009338" y="0"/>
            <a:ext cx="9753600" cy="6584430"/>
          </a:xfrm>
          <a:prstGeom prst="rect">
            <a:avLst/>
          </a:prstGeom>
        </p:spPr>
      </p:pic>
      <p:sp>
        <p:nvSpPr>
          <p:cNvPr id="3" name="Right Arrow 2"/>
          <p:cNvSpPr/>
          <p:nvPr/>
        </p:nvSpPr>
        <p:spPr>
          <a:xfrm>
            <a:off x="713458" y="5306518"/>
            <a:ext cx="978408" cy="484632"/>
          </a:xfrm>
          <a:prstGeom prst="rightArrow">
            <a:avLst/>
          </a:prstGeom>
          <a:solidFill>
            <a:srgbClr val="FFFF0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ight Arrow 4"/>
          <p:cNvSpPr/>
          <p:nvPr/>
        </p:nvSpPr>
        <p:spPr>
          <a:xfrm>
            <a:off x="1691866" y="1426563"/>
            <a:ext cx="978408" cy="484632"/>
          </a:xfrm>
          <a:prstGeom prst="rightArrow">
            <a:avLst/>
          </a:prstGeom>
          <a:solidFill>
            <a:srgbClr val="FFFF0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4963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b="11160"/>
          <a:stretch/>
        </p:blipFill>
        <p:spPr>
          <a:xfrm>
            <a:off x="1190172" y="134257"/>
            <a:ext cx="9753600" cy="6498771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4900118" y="5401456"/>
            <a:ext cx="1543987" cy="50966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3091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b="11756"/>
          <a:stretch/>
        </p:blipFill>
        <p:spPr>
          <a:xfrm>
            <a:off x="1248228" y="192315"/>
            <a:ext cx="9753600" cy="6455229"/>
          </a:xfrm>
          <a:prstGeom prst="rect">
            <a:avLst/>
          </a:prstGeom>
        </p:spPr>
      </p:pic>
      <p:sp>
        <p:nvSpPr>
          <p:cNvPr id="4" name="Right Arrow 3"/>
          <p:cNvSpPr/>
          <p:nvPr/>
        </p:nvSpPr>
        <p:spPr>
          <a:xfrm>
            <a:off x="2989943" y="5021943"/>
            <a:ext cx="978408" cy="484632"/>
          </a:xfrm>
          <a:prstGeom prst="rightArrow">
            <a:avLst/>
          </a:prstGeom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3253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b="10169"/>
          <a:stretch/>
        </p:blipFill>
        <p:spPr>
          <a:xfrm>
            <a:off x="1262743" y="148772"/>
            <a:ext cx="9753600" cy="6571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0767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b="19826"/>
          <a:stretch/>
        </p:blipFill>
        <p:spPr>
          <a:xfrm>
            <a:off x="1279162" y="356017"/>
            <a:ext cx="9753600" cy="5864902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3477718" y="4182256"/>
            <a:ext cx="1543987" cy="50966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3428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b="12039"/>
          <a:stretch/>
        </p:blipFill>
        <p:spPr>
          <a:xfrm>
            <a:off x="1069298" y="0"/>
            <a:ext cx="9753600" cy="6434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1577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b="10809"/>
          <a:stretch/>
        </p:blipFill>
        <p:spPr>
          <a:xfrm>
            <a:off x="1084289" y="206114"/>
            <a:ext cx="9753600" cy="6524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3173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b="20440"/>
          <a:stretch/>
        </p:blipFill>
        <p:spPr>
          <a:xfrm>
            <a:off x="1114269" y="326036"/>
            <a:ext cx="9753600" cy="5819931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3390276" y="4514538"/>
            <a:ext cx="1543987" cy="50966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9226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b="23104"/>
          <a:stretch/>
        </p:blipFill>
        <p:spPr>
          <a:xfrm>
            <a:off x="590802" y="179466"/>
            <a:ext cx="9753600" cy="562505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18084" t="16240" r="60707" b="22285"/>
          <a:stretch/>
        </p:blipFill>
        <p:spPr>
          <a:xfrm>
            <a:off x="116114" y="1409075"/>
            <a:ext cx="2068643" cy="4497050"/>
          </a:xfrm>
          <a:prstGeom prst="rect">
            <a:avLst/>
          </a:prstGeom>
        </p:spPr>
      </p:pic>
      <p:sp>
        <p:nvSpPr>
          <p:cNvPr id="4" name="Down Arrow 3"/>
          <p:cNvSpPr/>
          <p:nvPr/>
        </p:nvSpPr>
        <p:spPr>
          <a:xfrm>
            <a:off x="4934857" y="2249714"/>
            <a:ext cx="391886" cy="464458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1430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535" t="10583" r="1406" b="17348"/>
          <a:stretch/>
        </p:blipFill>
        <p:spPr>
          <a:xfrm>
            <a:off x="1364104" y="712860"/>
            <a:ext cx="9548735" cy="5263547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1064301" y="2383437"/>
            <a:ext cx="3102965" cy="319290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1678898" y="3642609"/>
            <a:ext cx="1064301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1678898" y="4769369"/>
            <a:ext cx="1064301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87494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b="11954"/>
          <a:stretch/>
        </p:blipFill>
        <p:spPr>
          <a:xfrm>
            <a:off x="1146628" y="0"/>
            <a:ext cx="9753600" cy="6440714"/>
          </a:xfrm>
          <a:prstGeom prst="rect">
            <a:avLst/>
          </a:prstGeom>
        </p:spPr>
      </p:pic>
      <p:sp>
        <p:nvSpPr>
          <p:cNvPr id="3" name="Right Arrow 2"/>
          <p:cNvSpPr/>
          <p:nvPr/>
        </p:nvSpPr>
        <p:spPr>
          <a:xfrm>
            <a:off x="2351315" y="3468914"/>
            <a:ext cx="978408" cy="484632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8803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4686" y="-228600"/>
            <a:ext cx="9753600" cy="7315200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7416800" y="3773714"/>
            <a:ext cx="682171" cy="74022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/>
          <p:cNvSpPr/>
          <p:nvPr/>
        </p:nvSpPr>
        <p:spPr>
          <a:xfrm>
            <a:off x="7162799" y="3251199"/>
            <a:ext cx="595086" cy="40640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7162799" y="2685143"/>
            <a:ext cx="682171" cy="3048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687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-228600"/>
            <a:ext cx="975360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7992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b="12153"/>
          <a:stretch/>
        </p:blipFill>
        <p:spPr>
          <a:xfrm>
            <a:off x="1146629" y="105229"/>
            <a:ext cx="9753600" cy="6426200"/>
          </a:xfrm>
          <a:prstGeom prst="rect">
            <a:avLst/>
          </a:prstGeom>
        </p:spPr>
      </p:pic>
      <p:sp>
        <p:nvSpPr>
          <p:cNvPr id="3" name="Right Arrow 2"/>
          <p:cNvSpPr/>
          <p:nvPr/>
        </p:nvSpPr>
        <p:spPr>
          <a:xfrm>
            <a:off x="1727199" y="2583543"/>
            <a:ext cx="978408" cy="484632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4272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b="17725"/>
          <a:stretch/>
        </p:blipFill>
        <p:spPr>
          <a:xfrm>
            <a:off x="1234190" y="412230"/>
            <a:ext cx="9753600" cy="6018551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3372787" y="5039193"/>
            <a:ext cx="1543987" cy="50966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6929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b="5891"/>
          <a:stretch/>
        </p:blipFill>
        <p:spPr>
          <a:xfrm>
            <a:off x="1174229" y="0"/>
            <a:ext cx="9753600" cy="6884233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6051028" y="4137285"/>
            <a:ext cx="934387" cy="61459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685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b="5605"/>
          <a:stretch/>
        </p:blipFill>
        <p:spPr>
          <a:xfrm>
            <a:off x="1161142" y="0"/>
            <a:ext cx="9753600" cy="6905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210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b="18033"/>
          <a:stretch/>
        </p:blipFill>
        <p:spPr>
          <a:xfrm>
            <a:off x="1159239" y="224853"/>
            <a:ext cx="9753600" cy="5996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5973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855632" y="1019333"/>
            <a:ext cx="4515188" cy="230832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72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Part 3</a:t>
            </a:r>
          </a:p>
          <a:p>
            <a:pPr algn="ctr"/>
            <a:endParaRPr lang="en-US" sz="7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 rot="20110668">
            <a:off x="7568510" y="3520032"/>
            <a:ext cx="335861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Data entry</a:t>
            </a:r>
            <a:endParaRPr lang="en-US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4043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4073" y="0"/>
            <a:ext cx="8989101" cy="6741826"/>
          </a:xfrm>
          <a:prstGeom prst="rect">
            <a:avLst/>
          </a:prstGeom>
        </p:spPr>
      </p:pic>
      <p:sp>
        <p:nvSpPr>
          <p:cNvPr id="3" name="Down Arrow 2"/>
          <p:cNvSpPr/>
          <p:nvPr/>
        </p:nvSpPr>
        <p:spPr>
          <a:xfrm rot="7840065">
            <a:off x="8949127" y="1558978"/>
            <a:ext cx="484632" cy="978408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0753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410" t="10501" b="5891"/>
          <a:stretch/>
        </p:blipFill>
        <p:spPr>
          <a:xfrm>
            <a:off x="1109272" y="182658"/>
            <a:ext cx="10328223" cy="6502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7679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3544" y="424489"/>
            <a:ext cx="8344758" cy="5980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83358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-666" b="26178"/>
          <a:stretch/>
        </p:blipFill>
        <p:spPr>
          <a:xfrm>
            <a:off x="914400" y="575247"/>
            <a:ext cx="9818557" cy="5400207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1708880" y="809470"/>
            <a:ext cx="2533336" cy="914400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5734" y="3996936"/>
            <a:ext cx="2554445" cy="932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0530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8690" y="934153"/>
            <a:ext cx="7895053" cy="4109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val 1"/>
          <p:cNvSpPr/>
          <p:nvPr/>
        </p:nvSpPr>
        <p:spPr>
          <a:xfrm>
            <a:off x="1638690" y="2249713"/>
            <a:ext cx="1496396" cy="58057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9078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9026" y="0"/>
            <a:ext cx="9568475" cy="6931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33992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3957" y="1923505"/>
            <a:ext cx="8668198" cy="25435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676" y="2955444"/>
            <a:ext cx="1107946" cy="110794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09874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9240" y="-104932"/>
            <a:ext cx="9753600" cy="7315200"/>
          </a:xfrm>
          <a:prstGeom prst="rect">
            <a:avLst/>
          </a:prstGeom>
        </p:spPr>
      </p:pic>
      <p:sp>
        <p:nvSpPr>
          <p:cNvPr id="5" name="Up Arrow 4"/>
          <p:cNvSpPr/>
          <p:nvPr/>
        </p:nvSpPr>
        <p:spPr>
          <a:xfrm rot="3324075">
            <a:off x="4609501" y="2593296"/>
            <a:ext cx="484632" cy="644577"/>
          </a:xfrm>
          <a:prstGeom prst="upArrow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5619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539659">
            <a:off x="305824" y="3198717"/>
            <a:ext cx="762000" cy="1143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4229" y="0"/>
            <a:ext cx="9753600" cy="7315200"/>
          </a:xfrm>
          <a:prstGeom prst="rect">
            <a:avLst/>
          </a:prstGeom>
        </p:spPr>
      </p:pic>
      <p:sp>
        <p:nvSpPr>
          <p:cNvPr id="8" name="Left Bracket 7"/>
          <p:cNvSpPr/>
          <p:nvPr/>
        </p:nvSpPr>
        <p:spPr>
          <a:xfrm flipH="1">
            <a:off x="7989758" y="2833141"/>
            <a:ext cx="1139252" cy="3897443"/>
          </a:xfrm>
          <a:prstGeom prst="leftBracket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5518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8612" y="244604"/>
            <a:ext cx="8239828" cy="6157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58781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8493" y="679321"/>
            <a:ext cx="7850084" cy="52014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84154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3484" y="255848"/>
            <a:ext cx="8824445" cy="63920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23514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3330" t="10093" b="10809"/>
          <a:stretch/>
        </p:blipFill>
        <p:spPr>
          <a:xfrm>
            <a:off x="1678898" y="479684"/>
            <a:ext cx="9428814" cy="5786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6898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8533" y="169654"/>
            <a:ext cx="8734503" cy="63401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91379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3189" y="1289154"/>
            <a:ext cx="7819428" cy="3358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43010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8335" y="658949"/>
            <a:ext cx="7520301" cy="51393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01170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3719" y="1843791"/>
            <a:ext cx="9088895" cy="2994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98082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829" y="1469035"/>
            <a:ext cx="9158341" cy="3311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70992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8021" y="1139252"/>
            <a:ext cx="6440683" cy="3394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84179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8375" y="501497"/>
            <a:ext cx="7685192" cy="5575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val 1"/>
          <p:cNvSpPr/>
          <p:nvPr/>
        </p:nvSpPr>
        <p:spPr>
          <a:xfrm>
            <a:off x="2351313" y="1393372"/>
            <a:ext cx="1248229" cy="24674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5444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2972" y="939273"/>
            <a:ext cx="6455998" cy="3765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53972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2835" y="877895"/>
            <a:ext cx="6321085" cy="4082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63127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1097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8863" t="14600" b="11424"/>
          <a:stretch/>
        </p:blipFill>
        <p:spPr>
          <a:xfrm>
            <a:off x="2083632" y="839449"/>
            <a:ext cx="8889167" cy="5411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7644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3307" y="810656"/>
            <a:ext cx="7745152" cy="48820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34195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2658" y="920625"/>
            <a:ext cx="5706490" cy="50997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86125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3071" y="948504"/>
            <a:ext cx="6276116" cy="47412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21420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825652" y="1120676"/>
            <a:ext cx="4515188" cy="230832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72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Part 4</a:t>
            </a:r>
          </a:p>
          <a:p>
            <a:pPr algn="ctr"/>
            <a:endParaRPr lang="en-US" sz="7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 rot="20281370">
            <a:off x="6747319" y="3956686"/>
            <a:ext cx="4243726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Data Analysis</a:t>
            </a:r>
          </a:p>
        </p:txBody>
      </p:sp>
    </p:spTree>
    <p:extLst>
      <p:ext uri="{BB962C8B-B14F-4D97-AF65-F5344CB8AC3E}">
        <p14:creationId xmlns:p14="http://schemas.microsoft.com/office/powerpoint/2010/main" val="3227610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8415" y="589379"/>
            <a:ext cx="6965663" cy="4827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64612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9172" y="302661"/>
            <a:ext cx="7070594" cy="58760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val 1"/>
          <p:cNvSpPr/>
          <p:nvPr/>
        </p:nvSpPr>
        <p:spPr>
          <a:xfrm>
            <a:off x="2656114" y="653143"/>
            <a:ext cx="1669143" cy="9144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/>
          <p:cNvSpPr/>
          <p:nvPr/>
        </p:nvSpPr>
        <p:spPr>
          <a:xfrm>
            <a:off x="2656114" y="2104280"/>
            <a:ext cx="1669143" cy="9144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2648857" y="3846286"/>
            <a:ext cx="1669143" cy="9144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2612571" y="5426789"/>
            <a:ext cx="1669143" cy="9144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8694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3189" y="454468"/>
            <a:ext cx="7179346" cy="52268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99905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3465" y="724291"/>
            <a:ext cx="7220496" cy="4637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6190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8552" y="514428"/>
            <a:ext cx="7535289" cy="524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48736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3030" y="439477"/>
            <a:ext cx="6710831" cy="55615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41972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4088" t="11117" b="11014"/>
          <a:stretch/>
        </p:blipFill>
        <p:spPr>
          <a:xfrm>
            <a:off x="2593298" y="584616"/>
            <a:ext cx="8379502" cy="5696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7124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9025" y="334546"/>
            <a:ext cx="9738844" cy="58941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57949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517" y="1368868"/>
            <a:ext cx="5027902" cy="27234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7556" y="1368868"/>
            <a:ext cx="5400489" cy="29252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11623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98847"/>
            <a:ext cx="6250898" cy="3652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6124" y="1843790"/>
            <a:ext cx="5736872" cy="3102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48383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3994" y="499438"/>
            <a:ext cx="9049298" cy="56650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28835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3897" y="649340"/>
            <a:ext cx="9094267" cy="42067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70486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3818" y="529419"/>
            <a:ext cx="8224837" cy="51568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38318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5714" t="18609" r="14643" b="10880"/>
          <a:stretch/>
        </p:blipFill>
        <p:spPr>
          <a:xfrm>
            <a:off x="1915886" y="1277257"/>
            <a:ext cx="8490857" cy="4833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885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8593" y="214624"/>
            <a:ext cx="7760142" cy="64531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20221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8611" y="409498"/>
            <a:ext cx="8044955" cy="58296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29250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3521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2178</TotalTime>
  <Words>166</Words>
  <Application>Microsoft Office PowerPoint</Application>
  <PresentationFormat>Widescreen</PresentationFormat>
  <Paragraphs>25</Paragraphs>
  <Slides>153</Slides>
  <Notes>3</Notes>
  <HiddenSlides>1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153</vt:i4>
      </vt:variant>
    </vt:vector>
  </HeadingPairs>
  <TitlesOfParts>
    <vt:vector size="161" baseType="lpstr">
      <vt:lpstr>Arial</vt:lpstr>
      <vt:lpstr>B Mitra</vt:lpstr>
      <vt:lpstr>B Nazanin</vt:lpstr>
      <vt:lpstr>Calibri</vt:lpstr>
      <vt:lpstr>Calibri Light</vt:lpstr>
      <vt:lpstr>Monotype Corsiva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darman</dc:creator>
  <cp:lastModifiedBy>home</cp:lastModifiedBy>
  <cp:revision>86</cp:revision>
  <dcterms:created xsi:type="dcterms:W3CDTF">2018-10-14T06:17:05Z</dcterms:created>
  <dcterms:modified xsi:type="dcterms:W3CDTF">2019-02-15T17:42:50Z</dcterms:modified>
</cp:coreProperties>
</file>